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1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7" autoAdjust="0"/>
    <p:restoredTop sz="94660"/>
  </p:normalViewPr>
  <p:slideViewPr>
    <p:cSldViewPr>
      <p:cViewPr varScale="1"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CAFB-AB32-4B74-98BF-ED2E336649B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27AE7-5962-4E54-A534-79105379F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75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1C5A77A-1537-489E-BBBF-DA260F4CD1F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8BCACA-757E-427E-8FFF-6B8046845D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7" Type="http://schemas.openxmlformats.org/officeDocument/2006/relationships/image" Target="../media/image6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hyperlink" Target="http://www.youtube.com/watch?v=4xZzCFbqpOo" TargetMode="Externa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2484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hlinkClick r:id="rId5"/>
              </a:rPr>
              <a:t>mío</a:t>
            </a:r>
            <a:r>
              <a:rPr lang="en-US" dirty="0" smtClean="0">
                <a:hlinkClick r:id="rId5"/>
              </a:rPr>
              <a:t> </a:t>
            </a:r>
            <a:r>
              <a:rPr lang="en-US" dirty="0" err="1" smtClean="0">
                <a:hlinkClick r:id="rId5"/>
              </a:rPr>
              <a:t>mío</a:t>
            </a:r>
            <a:endParaRPr 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074" name="ShockwaveFlash1" r:id="rId2" imgW="6551640" imgH="4267080"/>
        </mc:Choice>
        <mc:Fallback>
          <p:control name="ShockwaveFlash1" r:id="rId2" imgW="6551640" imgH="426708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5400" y="1828800"/>
                  <a:ext cx="6553200" cy="4267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3075" name="ShockwaveFlash2" r:id="rId3" imgW="7392960" imgH="4876920"/>
        </mc:Choice>
        <mc:Fallback>
          <p:control name="ShockwaveFlash2" r:id="rId3" imgW="7392960" imgH="4876920">
            <p:pic>
              <p:nvPicPr>
                <p:cNvPr id="0" name="ShockwaveFlash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8200" y="1219200"/>
                  <a:ext cx="7391400" cy="4876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534400" cy="1520952"/>
          </a:xfrm>
        </p:spPr>
        <p:txBody>
          <a:bodyPr>
            <a:noAutofit/>
          </a:bodyPr>
          <a:lstStyle/>
          <a:p>
            <a:r>
              <a:rPr lang="en-US" sz="6600" b="1" dirty="0" err="1" smtClean="0"/>
              <a:t>Posesión</a:t>
            </a:r>
            <a:r>
              <a:rPr lang="en-US" sz="6600" b="1" dirty="0" smtClean="0"/>
              <a:t> en </a:t>
            </a:r>
            <a:r>
              <a:rPr lang="en-US" sz="6600" b="1" dirty="0" err="1" smtClean="0"/>
              <a:t>español</a:t>
            </a:r>
            <a:r>
              <a:rPr lang="en-US" sz="6600" b="1" dirty="0" smtClean="0"/>
              <a:t> </a:t>
            </a:r>
            <a:endParaRPr lang="en-US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</a:t>
            </a:r>
            <a:r>
              <a:rPr lang="en-US" dirty="0" err="1" smtClean="0"/>
              <a:t>osesión</a:t>
            </a:r>
            <a:r>
              <a:rPr lang="en-US" dirty="0" smtClean="0"/>
              <a:t> con </a:t>
            </a:r>
            <a:r>
              <a:rPr lang="en-US" dirty="0" err="1" smtClean="0"/>
              <a:t>nombres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Wilma’s friend is Betty.</a:t>
            </a:r>
          </a:p>
          <a:p>
            <a:pPr>
              <a:lnSpc>
                <a:spcPct val="200000"/>
              </a:lnSpc>
              <a:buNone/>
            </a:pPr>
            <a:r>
              <a:rPr lang="en-US" dirty="0" smtClean="0"/>
              <a:t>	La </a:t>
            </a:r>
            <a:r>
              <a:rPr lang="en-US" dirty="0" err="1" smtClean="0"/>
              <a:t>amiga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de</a:t>
            </a:r>
            <a:r>
              <a:rPr lang="en-US" dirty="0" smtClean="0"/>
              <a:t> Wilma </a:t>
            </a:r>
            <a:r>
              <a:rPr lang="en-US" dirty="0" err="1" smtClean="0"/>
              <a:t>es</a:t>
            </a:r>
            <a:r>
              <a:rPr lang="en-US" dirty="0" smtClean="0"/>
              <a:t> Betty.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Fred’s dinosaur.</a:t>
            </a:r>
          </a:p>
          <a:p>
            <a:pPr>
              <a:lnSpc>
                <a:spcPct val="200000"/>
              </a:lnSpc>
              <a:buNone/>
            </a:pPr>
            <a:r>
              <a:rPr lang="en-US" dirty="0" smtClean="0"/>
              <a:t>	El </a:t>
            </a:r>
            <a:r>
              <a:rPr lang="en-US" dirty="0" err="1" smtClean="0"/>
              <a:t>dinosaurio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de</a:t>
            </a:r>
            <a:r>
              <a:rPr lang="en-US" dirty="0" smtClean="0"/>
              <a:t> Fred.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Wilma and Betty’s kids.</a:t>
            </a:r>
          </a:p>
          <a:p>
            <a:pPr>
              <a:lnSpc>
                <a:spcPct val="200000"/>
              </a:lnSpc>
              <a:buNone/>
            </a:pPr>
            <a:r>
              <a:rPr lang="en-US" dirty="0" smtClean="0"/>
              <a:t>	Los </a:t>
            </a:r>
            <a:r>
              <a:rPr lang="en-US" dirty="0" err="1" smtClean="0"/>
              <a:t>niños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de</a:t>
            </a:r>
            <a:r>
              <a:rPr lang="en-US" dirty="0" smtClean="0"/>
              <a:t> Wilma</a:t>
            </a:r>
          </a:p>
          <a:p>
            <a:pPr>
              <a:buNone/>
            </a:pPr>
            <a:r>
              <a:rPr lang="en-US" dirty="0" smtClean="0"/>
              <a:t>    y Betty.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286000"/>
            <a:ext cx="417177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quién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b="1" dirty="0" smtClean="0"/>
              <a:t>De </a:t>
            </a:r>
            <a:r>
              <a:rPr lang="en-US" b="1" dirty="0" err="1" smtClean="0"/>
              <a:t>quién</a:t>
            </a:r>
            <a:r>
              <a:rPr lang="en-US" b="1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	--Es </a:t>
            </a:r>
            <a:r>
              <a:rPr lang="en-US" b="1" dirty="0" smtClean="0"/>
              <a:t>de</a:t>
            </a:r>
            <a:r>
              <a:rPr lang="en-US" dirty="0" smtClean="0"/>
              <a:t> Wilma.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¿</a:t>
            </a:r>
            <a:r>
              <a:rPr lang="en-US" b="1" dirty="0" smtClean="0"/>
              <a:t>De </a:t>
            </a:r>
            <a:r>
              <a:rPr lang="en-US" b="1" dirty="0" err="1" smtClean="0"/>
              <a:t>quién</a:t>
            </a:r>
            <a:r>
              <a:rPr lang="en-US" b="1" dirty="0" smtClean="0"/>
              <a:t> </a:t>
            </a:r>
            <a:r>
              <a:rPr lang="en-US" dirty="0" smtClean="0"/>
              <a:t>son los </a:t>
            </a:r>
            <a:r>
              <a:rPr lang="en-US" dirty="0" err="1" smtClean="0"/>
              <a:t>coches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	--Son </a:t>
            </a:r>
            <a:r>
              <a:rPr lang="en-US" b="1" dirty="0" smtClean="0"/>
              <a:t>de</a:t>
            </a:r>
            <a:r>
              <a:rPr lang="en-US" dirty="0" smtClean="0"/>
              <a:t> Fred y Barney.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057400"/>
            <a:ext cx="2006023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343400"/>
            <a:ext cx="2933673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667000"/>
            <a:ext cx="3671887" cy="242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dirty="0" err="1" smtClean="0"/>
              <a:t>Posesión</a:t>
            </a:r>
            <a:r>
              <a:rPr lang="en-US" dirty="0" smtClean="0"/>
              <a:t> con </a:t>
            </a:r>
            <a:r>
              <a:rPr lang="en-US" dirty="0" err="1" smtClean="0"/>
              <a:t>adjetivos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76400"/>
          <a:ext cx="82296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Unstressed possessive adjectives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Mi</a:t>
                      </a:r>
                    </a:p>
                    <a:p>
                      <a:r>
                        <a:rPr lang="en-US" sz="2000" dirty="0" err="1" smtClean="0"/>
                        <a:t>Mis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Nuestro</a:t>
                      </a:r>
                      <a:r>
                        <a:rPr lang="en-US" sz="2000" dirty="0" smtClean="0"/>
                        <a:t>(-a)</a:t>
                      </a:r>
                    </a:p>
                    <a:p>
                      <a:r>
                        <a:rPr lang="en-US" sz="2000" dirty="0" err="1" smtClean="0"/>
                        <a:t>Nuestros</a:t>
                      </a:r>
                      <a:r>
                        <a:rPr lang="en-US" sz="2000" dirty="0" smtClean="0"/>
                        <a:t>(-as)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Tu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Tus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Vuestro</a:t>
                      </a:r>
                      <a:r>
                        <a:rPr lang="en-US" sz="2000" dirty="0" smtClean="0"/>
                        <a:t>(-a)</a:t>
                      </a:r>
                    </a:p>
                    <a:p>
                      <a:r>
                        <a:rPr lang="en-US" sz="2000" dirty="0" err="1" smtClean="0"/>
                        <a:t>Vuestros</a:t>
                      </a:r>
                      <a:r>
                        <a:rPr lang="en-US" sz="2000" dirty="0" smtClean="0"/>
                        <a:t>(-as)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Su</a:t>
                      </a:r>
                    </a:p>
                    <a:p>
                      <a:pPr algn="ctr"/>
                      <a:r>
                        <a:rPr lang="en-US" sz="2000" dirty="0" err="1" smtClean="0"/>
                        <a:t>Sus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267200"/>
            <a:ext cx="9144000" cy="341632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err="1" smtClean="0"/>
              <a:t>Mis</a:t>
            </a:r>
            <a:r>
              <a:rPr lang="en-US" sz="2400" dirty="0" smtClean="0"/>
              <a:t> </a:t>
            </a:r>
            <a:r>
              <a:rPr lang="en-US" sz="2400" dirty="0" err="1" smtClean="0"/>
              <a:t>camisetas</a:t>
            </a:r>
            <a:r>
              <a:rPr lang="en-US" sz="2400" dirty="0" smtClean="0"/>
              <a:t> son </a:t>
            </a:r>
            <a:r>
              <a:rPr lang="en-US" sz="2400" dirty="0" err="1" smtClean="0"/>
              <a:t>rosadas</a:t>
            </a:r>
            <a:r>
              <a:rPr lang="en-US" sz="2400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err="1" smtClean="0"/>
              <a:t>Tu</a:t>
            </a:r>
            <a:r>
              <a:rPr lang="en-US" sz="2400" dirty="0" smtClean="0"/>
              <a:t> amigo vive en California.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err="1" smtClean="0"/>
              <a:t>Nuestra</a:t>
            </a:r>
            <a:r>
              <a:rPr lang="en-US" sz="2400" dirty="0" smtClean="0"/>
              <a:t> </a:t>
            </a:r>
            <a:r>
              <a:rPr lang="en-US" sz="2400" dirty="0" err="1" smtClean="0"/>
              <a:t>familia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graciosa</a:t>
            </a:r>
            <a:r>
              <a:rPr lang="en-US" sz="2400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2400" dirty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err="1" smtClean="0"/>
              <a:t>Nuestro</a:t>
            </a:r>
            <a:r>
              <a:rPr lang="en-US" sz="2400" dirty="0" smtClean="0"/>
              <a:t> </a:t>
            </a:r>
            <a:r>
              <a:rPr lang="en-US" sz="2400" dirty="0" err="1" smtClean="0"/>
              <a:t>coche</a:t>
            </a:r>
            <a:r>
              <a:rPr lang="en-US" sz="2400" dirty="0" smtClean="0"/>
              <a:t> </a:t>
            </a:r>
            <a:r>
              <a:rPr lang="en-US" sz="2400" dirty="0" err="1" smtClean="0"/>
              <a:t>está</a:t>
            </a:r>
            <a:r>
              <a:rPr lang="en-US" sz="2400" dirty="0" smtClean="0"/>
              <a:t> </a:t>
            </a:r>
            <a:r>
              <a:rPr lang="en-US" sz="2400" dirty="0" err="1" smtClean="0"/>
              <a:t>roto</a:t>
            </a:r>
            <a:r>
              <a:rPr lang="en-US" sz="2400" dirty="0" smtClean="0"/>
              <a:t>. 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perro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pequeño</a:t>
            </a:r>
            <a:r>
              <a:rPr lang="en-US" sz="2400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err="1" smtClean="0"/>
              <a:t>Sus</a:t>
            </a:r>
            <a:r>
              <a:rPr lang="en-US" sz="2400" b="1" dirty="0" smtClean="0"/>
              <a:t> </a:t>
            </a:r>
            <a:r>
              <a:rPr lang="en-US" sz="2400" dirty="0" err="1" smtClean="0"/>
              <a:t>perros</a:t>
            </a:r>
            <a:r>
              <a:rPr lang="en-US" sz="2400" dirty="0" smtClean="0"/>
              <a:t> son </a:t>
            </a:r>
            <a:r>
              <a:rPr lang="en-US" sz="2400" dirty="0" err="1" smtClean="0"/>
              <a:t>pequeños</a:t>
            </a:r>
            <a:r>
              <a:rPr lang="en-US" sz="2400" dirty="0" smtClean="0"/>
              <a:t>. 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Posesión</a:t>
            </a:r>
            <a:r>
              <a:rPr lang="en-US" dirty="0" smtClean="0"/>
              <a:t> con </a:t>
            </a:r>
            <a:r>
              <a:rPr lang="en-US" dirty="0" err="1" smtClean="0"/>
              <a:t>adjetivos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2590799"/>
          <a:ext cx="8382000" cy="2606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439573">
                <a:tc gridSpan="2"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Stressed</a:t>
                      </a:r>
                      <a:r>
                        <a:rPr lang="en-US" sz="2200" baseline="0" dirty="0" smtClean="0"/>
                        <a:t> possessive adjectives</a:t>
                      </a:r>
                      <a:endParaRPr lang="en-US" sz="2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22156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Mío</a:t>
                      </a:r>
                      <a:r>
                        <a:rPr lang="en-US" sz="2000" dirty="0" smtClean="0"/>
                        <a:t>(-a)</a:t>
                      </a:r>
                    </a:p>
                    <a:p>
                      <a:r>
                        <a:rPr lang="en-US" sz="2000" dirty="0" err="1" smtClean="0"/>
                        <a:t>Míos</a:t>
                      </a:r>
                      <a:r>
                        <a:rPr lang="en-US" sz="2000" dirty="0" smtClean="0"/>
                        <a:t>(-as)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Nuestro</a:t>
                      </a:r>
                      <a:r>
                        <a:rPr lang="en-US" sz="2000" dirty="0" smtClean="0"/>
                        <a:t>(-a)</a:t>
                      </a:r>
                    </a:p>
                    <a:p>
                      <a:r>
                        <a:rPr lang="en-US" sz="2000" dirty="0" err="1" smtClean="0"/>
                        <a:t>Nuestros</a:t>
                      </a:r>
                      <a:r>
                        <a:rPr lang="en-US" sz="2000" dirty="0" smtClean="0"/>
                        <a:t>(-as)</a:t>
                      </a:r>
                      <a:endParaRPr lang="en-US" sz="2000" dirty="0"/>
                    </a:p>
                  </a:txBody>
                  <a:tcPr/>
                </a:tc>
              </a:tr>
              <a:tr h="722156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Tuyo</a:t>
                      </a:r>
                      <a:r>
                        <a:rPr lang="en-US" sz="2000" dirty="0" smtClean="0"/>
                        <a:t>(-a)</a:t>
                      </a:r>
                    </a:p>
                    <a:p>
                      <a:r>
                        <a:rPr lang="en-US" sz="2000" dirty="0" err="1" smtClean="0"/>
                        <a:t>Tuyos</a:t>
                      </a:r>
                      <a:r>
                        <a:rPr lang="en-US" sz="2000" dirty="0" smtClean="0"/>
                        <a:t>(-as)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Vuestro</a:t>
                      </a:r>
                      <a:r>
                        <a:rPr lang="en-US" sz="2000" dirty="0" smtClean="0"/>
                        <a:t>(-a)</a:t>
                      </a:r>
                    </a:p>
                    <a:p>
                      <a:r>
                        <a:rPr lang="en-US" sz="2000" dirty="0" err="1" smtClean="0"/>
                        <a:t>Vuestros</a:t>
                      </a:r>
                      <a:r>
                        <a:rPr lang="en-US" sz="2000" dirty="0" smtClean="0"/>
                        <a:t>(-as)</a:t>
                      </a:r>
                      <a:endParaRPr lang="en-US" sz="2000" dirty="0"/>
                    </a:p>
                  </a:txBody>
                  <a:tcPr/>
                </a:tc>
              </a:tr>
              <a:tr h="722156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Suyo</a:t>
                      </a:r>
                      <a:r>
                        <a:rPr lang="en-US" sz="2000" dirty="0" smtClean="0"/>
                        <a:t>(-a)</a:t>
                      </a:r>
                    </a:p>
                    <a:p>
                      <a:pPr algn="ctr"/>
                      <a:r>
                        <a:rPr lang="en-US" sz="2000" dirty="0" err="1" smtClean="0"/>
                        <a:t>Suyos</a:t>
                      </a:r>
                      <a:r>
                        <a:rPr lang="en-US" sz="2000" dirty="0" smtClean="0"/>
                        <a:t>(-as)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Posesión</a:t>
            </a:r>
            <a:r>
              <a:rPr lang="en-US" dirty="0" smtClean="0"/>
              <a:t> con </a:t>
            </a:r>
            <a:r>
              <a:rPr lang="en-US" dirty="0" err="1" smtClean="0"/>
              <a:t>adjetivos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sz="quarter" idx="1"/>
          </p:nvPr>
        </p:nvSpPr>
        <p:spPr>
          <a:xfrm>
            <a:off x="457200" y="1600200"/>
            <a:ext cx="8229600" cy="514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400" dirty="0" smtClean="0"/>
              <a:t>Con el </a:t>
            </a:r>
            <a:r>
              <a:rPr lang="en-US" sz="2400" dirty="0" err="1" smtClean="0"/>
              <a:t>verbo</a:t>
            </a:r>
            <a:r>
              <a:rPr lang="en-US" sz="2400" dirty="0" smtClean="0"/>
              <a:t> </a:t>
            </a:r>
            <a:r>
              <a:rPr lang="en-US" sz="2400" i="1" dirty="0" smtClean="0"/>
              <a:t>ser:</a:t>
            </a:r>
          </a:p>
          <a:p>
            <a:pPr lvl="1" indent="-342900">
              <a:lnSpc>
                <a:spcPct val="150000"/>
              </a:lnSpc>
              <a:buNone/>
            </a:pP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¿De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quién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son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esas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cosas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lvl="1" indent="-342900">
              <a:lnSpc>
                <a:spcPct val="150000"/>
              </a:lnSpc>
              <a:buNone/>
            </a:pP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--Son </a:t>
            </a:r>
            <a:r>
              <a:rPr lang="en-US" sz="2000" b="1" i="1" dirty="0" err="1" smtClean="0">
                <a:solidFill>
                  <a:schemeClr val="accent6">
                    <a:lumMod val="75000"/>
                  </a:schemeClr>
                </a:solidFill>
              </a:rPr>
              <a:t>nuestras</a:t>
            </a:r>
            <a:r>
              <a:rPr lang="en-US" sz="2000" i="1" dirty="0" smtClean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400" dirty="0" err="1" smtClean="0"/>
              <a:t>Después</a:t>
            </a:r>
            <a:r>
              <a:rPr lang="en-US" sz="2400" dirty="0" smtClean="0"/>
              <a:t> </a:t>
            </a:r>
            <a:r>
              <a:rPr lang="en-US" sz="2400" dirty="0" err="1" smtClean="0"/>
              <a:t>nombres</a:t>
            </a:r>
            <a:r>
              <a:rPr lang="en-US" sz="2400" dirty="0" smtClean="0"/>
              <a:t>:</a:t>
            </a:r>
          </a:p>
          <a:p>
            <a:pPr lvl="1" indent="-342900">
              <a:lnSpc>
                <a:spcPct val="150000"/>
              </a:lnSpc>
              <a:buNone/>
            </a:pP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Unos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amigos</a:t>
            </a:r>
            <a:r>
              <a:rPr lang="en-US" sz="2000" i="1" dirty="0" smtClean="0"/>
              <a:t> </a:t>
            </a:r>
            <a:r>
              <a:rPr lang="en-US" sz="2000" b="1" i="1" dirty="0" err="1" smtClean="0">
                <a:solidFill>
                  <a:schemeClr val="accent6">
                    <a:lumMod val="75000"/>
                  </a:schemeClr>
                </a:solidFill>
              </a:rPr>
              <a:t>tuyos</a:t>
            </a:r>
            <a:r>
              <a:rPr lang="en-US" sz="2000" i="1" dirty="0" smtClean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400" dirty="0" smtClean="0"/>
              <a:t>Con </a:t>
            </a:r>
            <a:r>
              <a:rPr lang="en-US" sz="2400" dirty="0" err="1" smtClean="0"/>
              <a:t>artículos</a:t>
            </a:r>
            <a:r>
              <a:rPr lang="en-US" sz="2400" dirty="0" smtClean="0"/>
              <a:t> </a:t>
            </a:r>
            <a:r>
              <a:rPr lang="en-US" sz="2400" dirty="0" err="1" smtClean="0"/>
              <a:t>definidos</a:t>
            </a:r>
            <a:r>
              <a:rPr lang="en-US" sz="2400" dirty="0" smtClean="0"/>
              <a:t>:</a:t>
            </a:r>
          </a:p>
          <a:p>
            <a:pPr lvl="1" indent="-342900">
              <a:lnSpc>
                <a:spcPct val="150000"/>
              </a:lnSpc>
              <a:buNone/>
            </a:pP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nombre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Alejandro. ¿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Cuál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el </a:t>
            </a:r>
            <a:r>
              <a:rPr lang="en-US" sz="2000" b="1" i="1" dirty="0" err="1" smtClean="0">
                <a:solidFill>
                  <a:schemeClr val="accent6">
                    <a:lumMod val="75000"/>
                  </a:schemeClr>
                </a:solidFill>
              </a:rPr>
              <a:t>tuyo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lvl="1" indent="-342900">
              <a:lnSpc>
                <a:spcPct val="150000"/>
              </a:lnSpc>
              <a:buNone/>
            </a:pP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--El </a:t>
            </a:r>
            <a:r>
              <a:rPr lang="en-US" sz="2000" b="1" i="1" dirty="0" err="1" smtClean="0">
                <a:solidFill>
                  <a:schemeClr val="accent6">
                    <a:lumMod val="75000"/>
                  </a:schemeClr>
                </a:solidFill>
              </a:rPr>
              <a:t>mío</a:t>
            </a:r>
            <a:r>
              <a:rPr lang="en-US" sz="2000" i="1" dirty="0" smtClean="0"/>
              <a:t>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Liliana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ambigüedad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Su</a:t>
            </a:r>
            <a:r>
              <a:rPr lang="en-US" dirty="0" smtClean="0"/>
              <a:t> y </a:t>
            </a:r>
            <a:r>
              <a:rPr lang="en-US" i="1" dirty="0" err="1" smtClean="0"/>
              <a:t>suyo</a:t>
            </a:r>
            <a:endParaRPr lang="en-US" i="1" dirty="0" smtClean="0"/>
          </a:p>
          <a:p>
            <a:r>
              <a:rPr lang="en-US" b="1" i="1" dirty="0" smtClean="0"/>
              <a:t>De + </a:t>
            </a:r>
            <a:r>
              <a:rPr lang="en-US" b="1" i="1" dirty="0" err="1" smtClean="0"/>
              <a:t>pronombre</a:t>
            </a:r>
            <a:r>
              <a:rPr lang="en-US" b="1" i="1" dirty="0" smtClean="0"/>
              <a:t> </a:t>
            </a:r>
            <a:r>
              <a:rPr lang="en-US" dirty="0" smtClean="0"/>
              <a:t>= </a:t>
            </a:r>
            <a:r>
              <a:rPr lang="en-US" i="1" dirty="0" smtClean="0"/>
              <a:t>de </a:t>
            </a:r>
            <a:r>
              <a:rPr lang="en-US" i="1" dirty="0" err="1" smtClean="0"/>
              <a:t>él</a:t>
            </a:r>
            <a:r>
              <a:rPr lang="en-US" i="1" dirty="0" smtClean="0"/>
              <a:t>, de </a:t>
            </a:r>
            <a:r>
              <a:rPr lang="en-US" i="1" dirty="0" err="1" smtClean="0"/>
              <a:t>ella</a:t>
            </a:r>
            <a:r>
              <a:rPr lang="en-US" i="1" dirty="0" smtClean="0"/>
              <a:t>, de </a:t>
            </a:r>
            <a:r>
              <a:rPr lang="en-US" i="1" dirty="0" err="1" smtClean="0"/>
              <a:t>usted</a:t>
            </a:r>
            <a:r>
              <a:rPr lang="en-US" i="1" dirty="0" smtClean="0"/>
              <a:t>, de </a:t>
            </a:r>
            <a:r>
              <a:rPr lang="en-US" i="1" dirty="0" err="1" smtClean="0"/>
              <a:t>ustedes</a:t>
            </a:r>
            <a:r>
              <a:rPr lang="en-US" i="1" dirty="0" smtClean="0"/>
              <a:t>, de </a:t>
            </a:r>
            <a:r>
              <a:rPr lang="en-US" i="1" dirty="0" err="1" smtClean="0"/>
              <a:t>ellos</a:t>
            </a:r>
            <a:r>
              <a:rPr lang="en-US" i="1" dirty="0" smtClean="0"/>
              <a:t>, de </a:t>
            </a:r>
            <a:r>
              <a:rPr lang="en-US" i="1" dirty="0" err="1" smtClean="0"/>
              <a:t>ellas</a:t>
            </a:r>
            <a:endParaRPr lang="en-US" i="1" dirty="0" smtClean="0"/>
          </a:p>
          <a:p>
            <a:pPr>
              <a:buNone/>
            </a:pPr>
            <a:endParaRPr lang="en-US" b="1" i="1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coche</a:t>
            </a:r>
            <a:r>
              <a:rPr lang="en-US" dirty="0" smtClean="0"/>
              <a:t>, ¿</a:t>
            </a:r>
            <a:r>
              <a:rPr lang="en-US" dirty="0" err="1" smtClean="0"/>
              <a:t>es</a:t>
            </a:r>
            <a:r>
              <a:rPr lang="en-US" dirty="0" smtClean="0"/>
              <a:t> de Amelia o de Manuel?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ambiguo</a:t>
            </a:r>
            <a:r>
              <a:rPr lang="en-US" dirty="0" smtClean="0"/>
              <a:t>: --Es </a:t>
            </a:r>
            <a:r>
              <a:rPr lang="en-US" b="1" dirty="0" err="1" smtClean="0"/>
              <a:t>suyo</a:t>
            </a:r>
            <a:r>
              <a:rPr lang="en-US" dirty="0" smtClean="0"/>
              <a:t> (his, hers, theirs).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claro</a:t>
            </a:r>
            <a:r>
              <a:rPr lang="en-US" dirty="0" smtClean="0"/>
              <a:t>: --Es </a:t>
            </a:r>
            <a:r>
              <a:rPr lang="en-US" b="1" dirty="0" smtClean="0"/>
              <a:t>de </a:t>
            </a:r>
            <a:r>
              <a:rPr lang="en-US" b="1" dirty="0" err="1" smtClean="0"/>
              <a:t>ella</a:t>
            </a:r>
            <a:r>
              <a:rPr lang="en-US" b="1" dirty="0" smtClean="0"/>
              <a:t>. </a:t>
            </a:r>
            <a:r>
              <a:rPr lang="en-US" dirty="0" smtClean="0"/>
              <a:t>(Es de </a:t>
            </a:r>
            <a:r>
              <a:rPr lang="en-US" dirty="0" err="1" smtClean="0"/>
              <a:t>él</a:t>
            </a:r>
            <a:r>
              <a:rPr lang="en-US" dirty="0" smtClean="0"/>
              <a:t>.)</a:t>
            </a:r>
            <a:endParaRPr lang="en-US" dirty="0"/>
          </a:p>
        </p:txBody>
      </p:sp>
      <p:pic>
        <p:nvPicPr>
          <p:cNvPr id="18434" name="Picture 2" descr="C:\Users\Corey\AppData\Local\Microsoft\Windows\Temporary Internet Files\Content.IE5\624EDLGK\MM90028408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267200"/>
            <a:ext cx="4053497" cy="1747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207" y="2057400"/>
            <a:ext cx="878139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114800" y="24384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¡</a:t>
            </a:r>
            <a:r>
              <a:rPr lang="en-US" b="1" dirty="0" err="1" smtClean="0">
                <a:latin typeface="Comic Sans MS" pitchFamily="66" charset="0"/>
              </a:rPr>
              <a:t>Mío</a:t>
            </a:r>
            <a:r>
              <a:rPr lang="en-US" b="1" dirty="0" smtClean="0">
                <a:latin typeface="Comic Sans MS" pitchFamily="66" charset="0"/>
              </a:rPr>
              <a:t>!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8" name="Cloud 7"/>
          <p:cNvSpPr/>
          <p:nvPr/>
        </p:nvSpPr>
        <p:spPr>
          <a:xfrm rot="310874">
            <a:off x="6441793" y="2061752"/>
            <a:ext cx="1828800" cy="990600"/>
          </a:xfrm>
          <a:prstGeom prst="cloud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05600" y="22860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 smtClean="0">
                <a:latin typeface="Comic Sans MS" pitchFamily="66" charset="0"/>
              </a:rPr>
              <a:t>Pooky</a:t>
            </a:r>
            <a:r>
              <a:rPr lang="en-US" sz="1500" b="1" dirty="0" smtClean="0">
                <a:latin typeface="Comic Sans MS" pitchFamily="66" charset="0"/>
              </a:rPr>
              <a:t> </a:t>
            </a:r>
            <a:r>
              <a:rPr lang="en-US" sz="1500" b="1" dirty="0" err="1" smtClean="0">
                <a:latin typeface="Comic Sans MS" pitchFamily="66" charset="0"/>
              </a:rPr>
              <a:t>es</a:t>
            </a:r>
            <a:r>
              <a:rPr lang="en-US" sz="1500" b="1" dirty="0" smtClean="0">
                <a:latin typeface="Comic Sans MS" pitchFamily="66" charset="0"/>
              </a:rPr>
              <a:t> de Garfield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1781</TotalTime>
  <Words>219</Words>
  <Application>Microsoft Office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PowerPoint Presentation</vt:lpstr>
      <vt:lpstr>Posesión en español </vt:lpstr>
      <vt:lpstr>Posesión con nombres</vt:lpstr>
      <vt:lpstr>De quién</vt:lpstr>
      <vt:lpstr>Posesión con adjetivos</vt:lpstr>
      <vt:lpstr>Posesión con adjetivos</vt:lpstr>
      <vt:lpstr>Posesión con adjetivos</vt:lpstr>
      <vt:lpstr>La ambigüedad 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Posesión en español</dc:title>
  <dc:creator>Corey</dc:creator>
  <cp:lastModifiedBy>490teacher</cp:lastModifiedBy>
  <cp:revision>49</cp:revision>
  <dcterms:created xsi:type="dcterms:W3CDTF">2010-10-09T15:50:20Z</dcterms:created>
  <dcterms:modified xsi:type="dcterms:W3CDTF">2012-02-23T18:26:20Z</dcterms:modified>
</cp:coreProperties>
</file>